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86" r:id="rId5"/>
    <p:sldId id="302" r:id="rId6"/>
    <p:sldId id="299" r:id="rId7"/>
    <p:sldId id="304" r:id="rId8"/>
    <p:sldId id="296" r:id="rId9"/>
    <p:sldId id="288" r:id="rId10"/>
    <p:sldId id="293" r:id="rId11"/>
    <p:sldId id="294" r:id="rId12"/>
    <p:sldId id="291" r:id="rId13"/>
    <p:sldId id="295" r:id="rId14"/>
    <p:sldId id="292" r:id="rId15"/>
    <p:sldId id="30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111"/>
    <a:srgbClr val="3B3B3B"/>
    <a:srgbClr val="A7A297"/>
    <a:srgbClr val="BD8608"/>
    <a:srgbClr val="F3A800"/>
    <a:srgbClr val="4E403D"/>
    <a:srgbClr val="F9CA17"/>
    <a:srgbClr val="936A1D"/>
    <a:srgbClr val="DBB95B"/>
    <a:srgbClr val="F0A40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idoc.co.kr/healthstory/news/C0000469622" TargetMode="External"/><Relationship Id="rId13" Type="http://schemas.openxmlformats.org/officeDocument/2006/relationships/hyperlink" Target="https://namu.wiki/w/%ED%82%A4%EC%9C%84(%EA%B3%BC%EC%9D%BC)" TargetMode="External"/><Relationship Id="rId3" Type="http://schemas.openxmlformats.org/officeDocument/2006/relationships/hyperlink" Target="https://namu.wiki/w/%EC%88%98%EB%B0%95" TargetMode="External"/><Relationship Id="rId7" Type="http://schemas.openxmlformats.org/officeDocument/2006/relationships/hyperlink" Target="https://namu.wiki/w/%EC%82%AC%EA%B3%BC" TargetMode="External"/><Relationship Id="rId12" Type="http://schemas.openxmlformats.org/officeDocument/2006/relationships/hyperlink" Target="https://www.crowdpic.net/photos/%EB%B0%A4%EC%86%A1%EC%9D%B4" TargetMode="External"/><Relationship Id="rId2" Type="http://schemas.openxmlformats.org/officeDocument/2006/relationships/hyperlink" Target="https://www.ac-illust.com/ko/clipart/1151845/%EA%B5%AC%EA%B8%89-%EC%83%81%EC%9E%90-%EB%85%B9%EC%83%8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flnews.co.kr/news/articleView.html?idxno=125752" TargetMode="External"/><Relationship Id="rId11" Type="http://schemas.openxmlformats.org/officeDocument/2006/relationships/hyperlink" Target="https://namu.wiki/w/%EB%91%90%EB%A6%AC%EC%95%88?__cf_chl_managed_tk__=UtME7mwn5tYo_b2WBvdgIKZTrnAjn10_Ddo.a9oClJE-1640263956-0-gaNycGzNCiU" TargetMode="External"/><Relationship Id="rId5" Type="http://schemas.openxmlformats.org/officeDocument/2006/relationships/hyperlink" Target="https://folkency.nfm.go.kr/kr/topic/detail/8169" TargetMode="External"/><Relationship Id="rId10" Type="http://schemas.openxmlformats.org/officeDocument/2006/relationships/hyperlink" Target="https://m.blog.daum.net/tmkor/15424942" TargetMode="External"/><Relationship Id="rId4" Type="http://schemas.openxmlformats.org/officeDocument/2006/relationships/hyperlink" Target="https://namu.wiki/w/%ED%8C%8C%EC%9D%B8%EC%95%A0%ED%94%8C" TargetMode="External"/><Relationship Id="rId9" Type="http://schemas.openxmlformats.org/officeDocument/2006/relationships/hyperlink" Target="https://brunch.co.kr/@qkfka4364/2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2924574" y="2916258"/>
            <a:ext cx="6247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FruitsPangPang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25400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28305" y="5197642"/>
            <a:ext cx="8239760" cy="1274616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848" y="5373285"/>
            <a:ext cx="7876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2017180012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박주용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2017180029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이예준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2017182030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이수민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지도교수 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정내훈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884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5. </a:t>
            </a:r>
            <a:r>
              <a:rPr lang="ko-KR" altLang="en-US" sz="4800" dirty="0"/>
              <a:t>중점 연구 과제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6480" y="2053389"/>
            <a:ext cx="10295288" cy="3930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7572" y="1529414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Inteligent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Auto Player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멀티플레이를 위한 플레이어 대체 봇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과일을 먹고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플레이어에게 던지고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HP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줄어들면 구급상자로 달려간다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Behavior Tree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행동패턴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과일 특화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=&gt;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터지고 흘러내리는 효과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IOCP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자체 제작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언리얼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액터들의 실시간 동기화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자체 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bandicam_2021-12-23_23-17-12-380">
            <a:hlinkClick r:id="" action="ppaction://media"/>
            <a:extLst>
              <a:ext uri="{FF2B5EF4-FFF2-40B4-BE49-F238E27FC236}">
                <a16:creationId xmlns:a16="http://schemas.microsoft.com/office/drawing/2014/main" id="{F22201EF-3B2B-4608-9C90-5816258AD8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5727" y="1253698"/>
            <a:ext cx="8070848" cy="493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7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6. </a:t>
            </a:r>
            <a:r>
              <a:rPr lang="ko-KR" altLang="en-US" sz="4800"/>
              <a:t>개인별 준비 현황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219200" y="3014627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219200" y="4863376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219200" y="1138923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617980" y="3784216"/>
            <a:ext cx="69188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+mj-ea"/>
                <a:ea typeface="+mj-ea"/>
              </a:rPr>
              <a:t>게임엔진</a:t>
            </a:r>
            <a:r>
              <a:rPr lang="en-US" altLang="ko-KR" sz="2400" b="1" dirty="0">
                <a:latin typeface="+mj-ea"/>
                <a:ea typeface="+mj-ea"/>
              </a:rPr>
              <a:t>, 3D</a:t>
            </a:r>
            <a:r>
              <a:rPr lang="ko-KR" altLang="en-US" sz="2400" b="1" dirty="0">
                <a:latin typeface="+mj-ea"/>
                <a:ea typeface="+mj-ea"/>
              </a:rPr>
              <a:t>모델링</a:t>
            </a:r>
            <a:r>
              <a:rPr lang="en-US" altLang="ko-KR" sz="2400" b="1" dirty="0">
                <a:latin typeface="+mj-ea"/>
                <a:ea typeface="+mj-ea"/>
              </a:rPr>
              <a:t>1,2, C, C++, STL, </a:t>
            </a:r>
            <a:r>
              <a:rPr lang="ko-KR" altLang="en-US" sz="2400" b="1" dirty="0">
                <a:latin typeface="+mj-ea"/>
                <a:ea typeface="+mj-ea"/>
              </a:rPr>
              <a:t>게임엔진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+mj-ea"/>
                <a:ea typeface="+mj-ea"/>
              </a:rPr>
              <a:t>작업 현황 </a:t>
            </a:r>
            <a:r>
              <a:rPr lang="en-US" altLang="ko-KR" sz="2400" b="1" dirty="0">
                <a:latin typeface="+mj-ea"/>
                <a:ea typeface="+mj-ea"/>
              </a:rPr>
              <a:t>– </a:t>
            </a:r>
            <a:r>
              <a:rPr lang="ko-KR" altLang="en-US" sz="2400" b="1" dirty="0" err="1">
                <a:latin typeface="+mj-ea"/>
                <a:ea typeface="+mj-ea"/>
              </a:rPr>
              <a:t>파티클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617980" y="5540530"/>
            <a:ext cx="9947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/>
              <a:t>게임엔진</a:t>
            </a:r>
            <a:r>
              <a:rPr lang="en-US" altLang="ko-KR" sz="2400" b="1" dirty="0"/>
              <a:t>, C, C++, STL, </a:t>
            </a:r>
            <a:r>
              <a:rPr lang="ko-KR" altLang="en-US" sz="2400" b="1" dirty="0"/>
              <a:t>네트워크게임프로그래밍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게임서버프로그래밍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작업 현황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네트워크 동기화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617980" y="1881463"/>
            <a:ext cx="671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2400" b="1" dirty="0"/>
              <a:t>, C++, STL, 3D</a:t>
            </a:r>
            <a:r>
              <a:rPr lang="ko-KR" altLang="en-US" sz="2400" b="1" dirty="0"/>
              <a:t>모델링</a:t>
            </a:r>
            <a:r>
              <a:rPr lang="en-US" altLang="ko-KR" sz="2400" b="1" dirty="0"/>
              <a:t>1 , </a:t>
            </a:r>
            <a:r>
              <a:rPr lang="ko-KR" altLang="en-US" sz="2400" b="1" dirty="0"/>
              <a:t>게임서버프로그래밍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작업 현황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캐릭터 이동 및 공격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712119" y="322036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712119" y="497885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712119" y="1317016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259135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875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7. </a:t>
            </a:r>
            <a:r>
              <a:rPr lang="ko-KR" altLang="en-US" sz="4800" dirty="0"/>
              <a:t>타 게임과의 비교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B86EA1-0A6F-4D2E-AA8A-71A4D659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03" y="2676710"/>
            <a:ext cx="2453986" cy="2363098"/>
          </a:xfrm>
          <a:prstGeom prst="rect">
            <a:avLst/>
          </a:prstGeom>
        </p:spPr>
      </p:pic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330F39C6-B097-4411-8F4A-3D49226653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4388" y="1848139"/>
            <a:ext cx="289329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b="1" dirty="0"/>
              <a:t>서든어택</a:t>
            </a: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23E599B0-A305-4176-97F3-986301D54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3309" y="1848139"/>
            <a:ext cx="7278255" cy="471628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차이점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marL="0" indent="0">
              <a:buNone/>
            </a:pP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역동적인 시각 효과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맞으면 터지는 과일들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흘러내리는 과육</a:t>
            </a:r>
            <a:endParaRPr lang="en-US" altLang="ko-KR" sz="2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무기의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파밍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무기를 가지고 시작하지 않고 게임 내에서 지속적으로  획득해야 한다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.</a:t>
            </a: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지역 선택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부활 시 원하는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지역을 플레이어가 선택할 수 있다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81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901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8. </a:t>
            </a:r>
            <a:r>
              <a:rPr lang="ko-KR" altLang="en-US" sz="4800" dirty="0"/>
              <a:t>개발일정 및 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046480" y="3062208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046480" y="4841659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046480" y="1294056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445260" y="4101417"/>
            <a:ext cx="8549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ko-KR" altLang="en-US" sz="2400" b="1" dirty="0" err="1">
                <a:latin typeface="+mj-ea"/>
                <a:ea typeface="+mj-ea"/>
              </a:rPr>
              <a:t>파티클</a:t>
            </a:r>
            <a:r>
              <a:rPr lang="ko-KR" altLang="en-US" sz="2400" b="1" dirty="0">
                <a:latin typeface="+mj-ea"/>
                <a:ea typeface="+mj-ea"/>
              </a:rPr>
              <a:t> 제작 및 효과 구현 </a:t>
            </a:r>
            <a:r>
              <a:rPr lang="en-US" altLang="ko-KR" sz="2400" b="1" dirty="0">
                <a:latin typeface="+mj-ea"/>
                <a:ea typeface="+mj-ea"/>
              </a:rPr>
              <a:t>, </a:t>
            </a:r>
            <a:r>
              <a:rPr lang="ko-KR" altLang="en-US" sz="2400" b="1" dirty="0">
                <a:latin typeface="+mj-ea"/>
                <a:ea typeface="+mj-ea"/>
              </a:rPr>
              <a:t>모델링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445260" y="5712085"/>
            <a:ext cx="3772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 게임서버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로비서버 제작</a:t>
            </a:r>
            <a:endParaRPr lang="en-US" altLang="ko-KR" sz="2400" b="1"/>
          </a:p>
          <a:p>
            <a:endParaRPr lang="ko-KR" altLang="en-US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445260" y="2275146"/>
            <a:ext cx="6135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오토 플레이어 제작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디자인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539399" y="3360402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539399" y="490488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539399" y="144965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76577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98827"/>
              </p:ext>
            </p:extLst>
          </p:nvPr>
        </p:nvGraphicFramePr>
        <p:xfrm>
          <a:off x="112295" y="1152098"/>
          <a:ext cx="11855120" cy="572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512">
                  <a:extLst>
                    <a:ext uri="{9D8B030D-6E8A-4147-A177-3AD203B41FA5}">
                      <a16:colId xmlns:a16="http://schemas.microsoft.com/office/drawing/2014/main" val="3515995900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390963655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610595083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3708730273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10194339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89129410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3087169424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280397604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58584700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969349717"/>
                    </a:ext>
                  </a:extLst>
                </a:gridCol>
              </a:tblGrid>
              <a:tr h="622609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n-US" altLang="ko-KR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aseline="0">
                          <a:solidFill>
                            <a:schemeClr val="tx1"/>
                          </a:solidFill>
                        </a:rPr>
                        <a:t>학기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63872"/>
                  </a:ext>
                </a:extLst>
              </a:tr>
              <a:tr h="6038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데모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070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리소스 수집</a:t>
                      </a:r>
                      <a:r>
                        <a:rPr lang="en-US" altLang="ko-KR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이예준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이예준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55688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중점 연구과제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78054"/>
                  </a:ext>
                </a:extLst>
              </a:tr>
              <a:tr h="690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진행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92390"/>
                  </a:ext>
                </a:extLst>
              </a:tr>
              <a:tr h="690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세부 컨텐츠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67199"/>
                  </a:ext>
                </a:extLst>
              </a:tr>
              <a:tr h="622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 서버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80494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테스트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021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901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8. </a:t>
            </a:r>
            <a:r>
              <a:rPr lang="ko-KR" altLang="en-US" sz="4800" dirty="0"/>
              <a:t>개발일정 및 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807415" y="1270533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50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8102A-B1F3-4257-A9F6-80E4BC42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9. </a:t>
            </a:r>
            <a:r>
              <a:rPr lang="ko-KR" altLang="en-US" sz="4800" dirty="0"/>
              <a:t>사진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FDA120-8B45-4B4B-9A07-AA70D6C51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636"/>
            <a:ext cx="10515600" cy="47453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050" dirty="0">
              <a:hlinkClick r:id="rId2"/>
            </a:endParaRPr>
          </a:p>
          <a:p>
            <a:pPr marL="0" indent="0">
              <a:buNone/>
            </a:pPr>
            <a:r>
              <a:rPr lang="ko-KR" altLang="en-US" sz="1050" dirty="0"/>
              <a:t>구급상자 </a:t>
            </a:r>
            <a:r>
              <a:rPr lang="en-US" altLang="ko-KR" sz="1050" u="sng" dirty="0">
                <a:hlinkClick r:id="rId2"/>
              </a:rPr>
              <a:t> https://www.ac-illust.com/ko/clipart/1151845/%EA%B5%AC%EA%B8%89-%EC%83%81%EC%9E%90-%EB%85%B9%EC%83%89</a:t>
            </a:r>
            <a:r>
              <a:rPr lang="en-US" altLang="ko-KR" sz="1050" u="sng" dirty="0"/>
              <a:t> </a:t>
            </a:r>
          </a:p>
          <a:p>
            <a:pPr marL="0" indent="0">
              <a:buNone/>
            </a:pPr>
            <a:r>
              <a:rPr lang="ko-KR" altLang="en-US" sz="1050" dirty="0"/>
              <a:t>수박 </a:t>
            </a:r>
            <a:r>
              <a:rPr lang="en-US" altLang="ko-KR" sz="1050" dirty="0">
                <a:hlinkClick r:id="rId3"/>
              </a:rPr>
              <a:t>https://namu.wiki/w/%EC%88%98%EB%B0%95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파인애플 </a:t>
            </a:r>
            <a:r>
              <a:rPr lang="en-US" altLang="ko-KR" sz="1050" dirty="0">
                <a:hlinkClick r:id="rId4"/>
              </a:rPr>
              <a:t>https://namu.wiki/w/%ED%8C%8C%EC%9D%B8%EC%95%A0%ED%94%8C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호박 </a:t>
            </a:r>
            <a:r>
              <a:rPr lang="en-US" altLang="ko-KR" sz="1050" dirty="0">
                <a:hlinkClick r:id="rId5"/>
              </a:rPr>
              <a:t>https://folkency.nfm.go.kr/kr/topic/detail/8169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토마토 </a:t>
            </a:r>
            <a:r>
              <a:rPr lang="en-US" altLang="ko-KR" sz="1050" dirty="0">
                <a:hlinkClick r:id="rId6"/>
              </a:rPr>
              <a:t>http://www.aflnews.co.kr/news/articleView.html?idxno=125752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사과 </a:t>
            </a:r>
            <a:r>
              <a:rPr lang="en-US" altLang="ko-KR" sz="1050" dirty="0">
                <a:hlinkClick r:id="rId7"/>
              </a:rPr>
              <a:t>https://namu.wiki/w/%EC%82%AC%EA%B3%BC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바나나</a:t>
            </a:r>
            <a:r>
              <a:rPr lang="en-US" altLang="ko-KR" sz="1050" dirty="0"/>
              <a:t>: </a:t>
            </a:r>
            <a:r>
              <a:rPr lang="en-US" altLang="ko-KR" sz="1050" dirty="0">
                <a:hlinkClick r:id="rId8"/>
              </a:rPr>
              <a:t>https://www.hidoc.co.kr/healthstory/news/C0000469622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당근 </a:t>
            </a:r>
            <a:r>
              <a:rPr lang="en-US" altLang="ko-KR" sz="1050" dirty="0">
                <a:hlinkClick r:id="rId9"/>
              </a:rPr>
              <a:t>https://brunch.co.kr/@qkfka4364/29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대파 </a:t>
            </a:r>
            <a:r>
              <a:rPr lang="en-US" altLang="ko-KR" sz="1050" dirty="0">
                <a:hlinkClick r:id="rId10"/>
              </a:rPr>
              <a:t>https://m.blog.daum.net/tmkor/15424942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 err="1"/>
              <a:t>두리안</a:t>
            </a:r>
            <a:r>
              <a:rPr lang="ko-KR" altLang="en-US" sz="1050" dirty="0"/>
              <a:t> </a:t>
            </a:r>
            <a:r>
              <a:rPr lang="en-US" altLang="ko-KR" sz="1050" dirty="0">
                <a:hlinkClick r:id="rId11"/>
              </a:rPr>
              <a:t>https://namu.wiki/w/%EB%91%90%EB%A6%AC%EC%95%88?__cf_chl_managed_tk__=UtME7mwn5tYo_b2WBvdgIKZTrnAjn10_Ddo.a9oClJE-1640263956-0-gaNycGzNCiU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밤송이 </a:t>
            </a:r>
            <a:r>
              <a:rPr lang="en-US" altLang="ko-KR" sz="1050" dirty="0">
                <a:hlinkClick r:id="rId12"/>
              </a:rPr>
              <a:t>https://www.crowdpic.net/photos/%EB%B0%A4%EC%86%A1%EC%9D%B4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키위 </a:t>
            </a:r>
            <a:r>
              <a:rPr lang="en-US" altLang="ko-KR" sz="1050" dirty="0">
                <a:hlinkClick r:id="rId13"/>
              </a:rPr>
              <a:t>https://namu.wiki/w/%ED%82%A4%EC%9C%84(%EA%B3%BC%EC%9D%BC)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서든어택</a:t>
            </a:r>
            <a:r>
              <a:rPr lang="en-US" altLang="ko-KR" sz="1050" dirty="0"/>
              <a:t> </a:t>
            </a:r>
            <a:r>
              <a:rPr lang="en-US" altLang="ko-KR" sz="1050"/>
              <a:t>https://game.naver.com/lounge/Sudden_Attack/home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57799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5F05C3-85C6-4A68-8451-AF414C2E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044"/>
            <a:ext cx="12193856" cy="68590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BB92D5-4DC1-4BBA-9190-C89445146D29}"/>
              </a:ext>
            </a:extLst>
          </p:cNvPr>
          <p:cNvSpPr/>
          <p:nvPr/>
        </p:nvSpPr>
        <p:spPr>
          <a:xfrm>
            <a:off x="-3403" y="-455645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658286" y="744348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658286" y="-104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758394" y="798476"/>
            <a:ext cx="3009015" cy="400110"/>
            <a:chOff x="941336" y="2364348"/>
            <a:chExt cx="300901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001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연구 목적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758394" y="1372845"/>
            <a:ext cx="3009015" cy="400110"/>
            <a:chOff x="941336" y="2364348"/>
            <a:chExt cx="3009015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002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게임소개 및 특징</a:t>
              </a:r>
              <a:endParaRPr lang="ko-KR" altLang="en-US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754543" y="1949974"/>
            <a:ext cx="3009015" cy="400110"/>
            <a:chOff x="941336" y="2364348"/>
            <a:chExt cx="3009015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003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게임 방법</a:t>
              </a:r>
              <a:endParaRPr lang="ko-KR" altLang="en-US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754543" y="2511426"/>
            <a:ext cx="3009015" cy="400110"/>
            <a:chOff x="941336" y="2364348"/>
            <a:chExt cx="300901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004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개발 환경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D1D8-CCE7-468C-99F5-11E36DD45758}"/>
              </a:ext>
            </a:extLst>
          </p:cNvPr>
          <p:cNvGrpSpPr/>
          <p:nvPr/>
        </p:nvGrpSpPr>
        <p:grpSpPr>
          <a:xfrm>
            <a:off x="749490" y="3097315"/>
            <a:ext cx="4321223" cy="400505"/>
            <a:chOff x="926199" y="2450036"/>
            <a:chExt cx="2749072" cy="4248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5E608-E697-46A1-93A6-AA5B36F5BAA1}"/>
                </a:ext>
              </a:extLst>
            </p:cNvPr>
            <p:cNvSpPr txBox="1"/>
            <p:nvPr/>
          </p:nvSpPr>
          <p:spPr>
            <a:xfrm>
              <a:off x="926199" y="2450036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005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6F456A-E1A0-49AD-AC4E-14544C882F45}"/>
                </a:ext>
              </a:extLst>
            </p:cNvPr>
            <p:cNvSpPr txBox="1"/>
            <p:nvPr/>
          </p:nvSpPr>
          <p:spPr>
            <a:xfrm>
              <a:off x="1382318" y="2450455"/>
              <a:ext cx="2292953" cy="42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중점 연구 과제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364971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006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70604" y="3633256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/>
              <a:t>개인별 준비 현황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6977" y="4142909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타 게임과의 비교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415829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007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6977" y="4690166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개발일정 및 역할 분담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8027" y="46901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008</a:t>
            </a:r>
            <a:endParaRPr lang="ko-KR" altLang="en-US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CB5AD5-FDA1-44C9-BAAA-2DD1FF29BA22}"/>
              </a:ext>
            </a:extLst>
          </p:cNvPr>
          <p:cNvSpPr txBox="1"/>
          <p:nvPr/>
        </p:nvSpPr>
        <p:spPr>
          <a:xfrm>
            <a:off x="748027" y="5213070"/>
            <a:ext cx="386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009    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사진 출처</a:t>
            </a:r>
          </a:p>
        </p:txBody>
      </p: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483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1. </a:t>
            </a:r>
            <a:r>
              <a:rPr lang="ko-KR" altLang="en-US" sz="4800" dirty="0"/>
              <a:t>연구 목적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3420" y="1829383"/>
            <a:ext cx="10186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학교에서 배운 내용을 활용하여 게임을 제작한다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Unreal C++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심도 있게 이해하고 활용할 수 있게 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IOCP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제작하고 상용엔진과 연동할 수 있게 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2. </a:t>
            </a:r>
            <a:r>
              <a:rPr lang="ko-KR" altLang="en-US" sz="4800"/>
              <a:t>게임소개 및 특징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59026" y="1530142"/>
            <a:ext cx="102579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장르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3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슈팅게임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컨셉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인용 멀티플레이 게임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과일들을 수집하여 상대방에게 던져 데미지를 입힌다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과일마다 고유한 효과를 가지고 있음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 지물을 활용한 전투 방식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22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808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–</a:t>
            </a:r>
            <a:r>
              <a:rPr lang="ko-KR" altLang="en-US" sz="4800" dirty="0"/>
              <a:t> 캐릭터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26CF69-B706-464D-8B2F-EDDD4FD7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18" y="1873443"/>
            <a:ext cx="2900218" cy="3866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104D15-B8B7-49B2-BAB4-198F81C749FD}"/>
              </a:ext>
            </a:extLst>
          </p:cNvPr>
          <p:cNvSpPr txBox="1"/>
          <p:nvPr/>
        </p:nvSpPr>
        <p:spPr>
          <a:xfrm>
            <a:off x="4764505" y="2101516"/>
            <a:ext cx="6682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속도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8m/s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빠르게 뛰기 속도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12m/s</a:t>
            </a: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빠르게 뛰기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던지기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휘두르기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11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576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–</a:t>
            </a:r>
            <a:r>
              <a:rPr lang="ko-KR" altLang="en-US" sz="4800" dirty="0"/>
              <a:t> 맵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D88CC5-9724-49B5-A533-F8D8F626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498" y="1341118"/>
            <a:ext cx="5016982" cy="5034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EDD28-E7C3-4CDE-9656-430A11218F80}"/>
              </a:ext>
            </a:extLst>
          </p:cNvPr>
          <p:cNvSpPr txBox="1"/>
          <p:nvPr/>
        </p:nvSpPr>
        <p:spPr>
          <a:xfrm>
            <a:off x="6478698" y="1822528"/>
            <a:ext cx="16585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리스폰</a:t>
            </a:r>
            <a:r>
              <a:rPr lang="ko-KR" altLang="en-US" sz="1600" dirty="0"/>
              <a:t> 지역</a:t>
            </a:r>
            <a:endParaRPr lang="en-US" altLang="ko-KR" sz="1600" dirty="0"/>
          </a:p>
          <a:p>
            <a:r>
              <a:rPr lang="ko-KR" altLang="en-US" sz="1600" dirty="0"/>
              <a:t>건물</a:t>
            </a:r>
            <a:endParaRPr lang="en-US" altLang="ko-KR" sz="1600" dirty="0"/>
          </a:p>
          <a:p>
            <a:r>
              <a:rPr lang="ko-KR" altLang="en-US" sz="1600" dirty="0"/>
              <a:t>과일나무</a:t>
            </a:r>
            <a:r>
              <a:rPr lang="en-US" altLang="ko-KR" sz="1600" dirty="0"/>
              <a:t>1</a:t>
            </a:r>
          </a:p>
          <a:p>
            <a:r>
              <a:rPr lang="ko-KR" altLang="en-US" sz="1600" dirty="0"/>
              <a:t>과일나무</a:t>
            </a:r>
            <a:r>
              <a:rPr lang="en-US" altLang="ko-KR" sz="1600" dirty="0"/>
              <a:t>2 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0A873-7F47-4D25-94EA-082496D5C2DC}"/>
              </a:ext>
            </a:extLst>
          </p:cNvPr>
          <p:cNvSpPr txBox="1"/>
          <p:nvPr/>
        </p:nvSpPr>
        <p:spPr>
          <a:xfrm>
            <a:off x="6997247" y="3958255"/>
            <a:ext cx="4519186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부활 시 </a:t>
            </a:r>
            <a:r>
              <a:rPr lang="ko-KR" altLang="en-US" sz="2000" dirty="0" err="1"/>
              <a:t>리스폰</a:t>
            </a:r>
            <a:r>
              <a:rPr lang="ko-KR" altLang="en-US" sz="2000" dirty="0"/>
              <a:t> 지역을 선택할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F0DA2-9768-4605-BC5B-2C8611C2DB12}"/>
              </a:ext>
            </a:extLst>
          </p:cNvPr>
          <p:cNvSpPr txBox="1"/>
          <p:nvPr/>
        </p:nvSpPr>
        <p:spPr>
          <a:xfrm>
            <a:off x="6363855" y="5689600"/>
            <a:ext cx="258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맵 크기</a:t>
            </a:r>
            <a:r>
              <a:rPr lang="en-US" altLang="ko-KR" dirty="0"/>
              <a:t>: 500m x 500m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02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3EA50C6-947F-4374-9BAE-984CC228F74D}"/>
              </a:ext>
            </a:extLst>
          </p:cNvPr>
          <p:cNvSpPr/>
          <p:nvPr/>
        </p:nvSpPr>
        <p:spPr>
          <a:xfrm>
            <a:off x="6185780" y="5054871"/>
            <a:ext cx="2919724" cy="1317535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E6C03EB-B121-4776-8B01-780337EC5814}"/>
              </a:ext>
            </a:extLst>
          </p:cNvPr>
          <p:cNvSpPr/>
          <p:nvPr/>
        </p:nvSpPr>
        <p:spPr>
          <a:xfrm>
            <a:off x="6176542" y="3077166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8C44C1-A98A-4B26-A276-4D2791447D1C}"/>
              </a:ext>
            </a:extLst>
          </p:cNvPr>
          <p:cNvSpPr/>
          <p:nvPr/>
        </p:nvSpPr>
        <p:spPr>
          <a:xfrm>
            <a:off x="603513" y="3077166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5802EE-8B58-43AB-9278-649764BFFC20}"/>
              </a:ext>
            </a:extLst>
          </p:cNvPr>
          <p:cNvSpPr/>
          <p:nvPr/>
        </p:nvSpPr>
        <p:spPr>
          <a:xfrm>
            <a:off x="6180900" y="1159061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D69B6F0-8F2E-48FE-941A-AE1778B1920F}"/>
              </a:ext>
            </a:extLst>
          </p:cNvPr>
          <p:cNvSpPr/>
          <p:nvPr/>
        </p:nvSpPr>
        <p:spPr>
          <a:xfrm>
            <a:off x="603514" y="1188292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32000" y="17503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32000" y="128596"/>
            <a:ext cx="5875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- </a:t>
            </a:r>
            <a:r>
              <a:rPr lang="ko-KR" altLang="en-US" sz="4800" dirty="0"/>
              <a:t>아이템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32000" y="1148615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3514" y="1127370"/>
            <a:ext cx="10556486" cy="511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                                     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    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토마토     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키위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수박       파인애플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호박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근접무기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수류탄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최루탄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당근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 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딱딱한 대파                                  밤                 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두리안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82AB04-D212-43E6-81AE-D520738EC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76" y="1561461"/>
            <a:ext cx="1027195" cy="102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2307B34-A9AC-426E-84E9-193121B3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57" y="1250280"/>
            <a:ext cx="1027195" cy="13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4F7368-0612-43A5-89E3-7CD6F508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9603" y="3423768"/>
            <a:ext cx="1040781" cy="10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BE5B2F4-87D7-453C-B53E-310FEF6CF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077" y="3414445"/>
            <a:ext cx="1334600" cy="99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7A70DB6-4AE4-4435-B650-8730F73F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252" y="3519732"/>
            <a:ext cx="1159625" cy="89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80BD533-6A87-4469-B45F-04FA3DA7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436" y="3521527"/>
            <a:ext cx="1157637" cy="89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4481991-C338-46ED-9891-7478AFB62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528" y="1563195"/>
            <a:ext cx="1547601" cy="103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CA4E814-C9B9-45A5-8AFB-BD7241F9C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9" y="1623052"/>
            <a:ext cx="907947" cy="95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A25EF0A1-AD96-4B7E-B9F3-13EDAD9E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273" y="1605748"/>
            <a:ext cx="1005202" cy="100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E4F65C88-864E-4C90-89B0-31824378E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60" y="1623802"/>
            <a:ext cx="1333159" cy="100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3630513-379E-41AB-BE7C-FBBE544824F0}"/>
              </a:ext>
            </a:extLst>
          </p:cNvPr>
          <p:cNvSpPr/>
          <p:nvPr/>
        </p:nvSpPr>
        <p:spPr>
          <a:xfrm>
            <a:off x="1996295" y="5054871"/>
            <a:ext cx="2919724" cy="1317535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C53A9-E0A2-4480-B02D-6DBC15298B09}"/>
              </a:ext>
            </a:extLst>
          </p:cNvPr>
          <p:cNvSpPr txBox="1"/>
          <p:nvPr/>
        </p:nvSpPr>
        <p:spPr>
          <a:xfrm>
            <a:off x="6290280" y="5247720"/>
            <a:ext cx="1429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지뢰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바나나껍질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9B176A62-17B5-4227-B1DA-E07E2808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3" y="5102228"/>
            <a:ext cx="1256804" cy="125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769F0C-F687-496C-ABAE-D1E0835A4A95}"/>
              </a:ext>
            </a:extLst>
          </p:cNvPr>
          <p:cNvSpPr txBox="1"/>
          <p:nvPr/>
        </p:nvSpPr>
        <p:spPr>
          <a:xfrm>
            <a:off x="2067524" y="5234198"/>
            <a:ext cx="1461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구급상자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74" name="Picture 26">
            <a:extLst>
              <a:ext uri="{FF2B5EF4-FFF2-40B4-BE49-F238E27FC236}">
                <a16:creationId xmlns:a16="http://schemas.microsoft.com/office/drawing/2014/main" id="{D084C839-DBB3-42F7-970C-EFA86722C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57" y="5294805"/>
            <a:ext cx="1216100" cy="77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07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3. </a:t>
            </a:r>
            <a:r>
              <a:rPr lang="ko-KR" altLang="en-US" sz="4800"/>
              <a:t>게임 방법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20602" y="1585457"/>
            <a:ext cx="1002514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WASD , SPACE(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Shift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빨리 달리기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방향 전환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 투척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 클릭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숫자 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(1,2,3,4):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 변경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R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지뢰 설치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파밍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Tab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미니 맵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0CDEDC-4E76-42DA-B584-B2ACAEA13016}"/>
              </a:ext>
            </a:extLst>
          </p:cNvPr>
          <p:cNvSpPr/>
          <p:nvPr/>
        </p:nvSpPr>
        <p:spPr>
          <a:xfrm>
            <a:off x="5524901" y="1690061"/>
            <a:ext cx="6112043" cy="3707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75BB7098-F677-40F2-B317-1F7A057F3B47}"/>
              </a:ext>
            </a:extLst>
          </p:cNvPr>
          <p:cNvSpPr/>
          <p:nvPr/>
        </p:nvSpPr>
        <p:spPr>
          <a:xfrm>
            <a:off x="8494692" y="3668823"/>
            <a:ext cx="490888" cy="1203158"/>
          </a:xfrm>
          <a:prstGeom prst="ca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4ECF9-FCB5-4626-ADCF-4D642CA17889}"/>
              </a:ext>
            </a:extLst>
          </p:cNvPr>
          <p:cNvSpPr txBox="1"/>
          <p:nvPr/>
        </p:nvSpPr>
        <p:spPr>
          <a:xfrm>
            <a:off x="7878432" y="493832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HP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227EF5-DBB9-4D7D-8B88-E9411D773D34}"/>
              </a:ext>
            </a:extLst>
          </p:cNvPr>
          <p:cNvSpPr/>
          <p:nvPr/>
        </p:nvSpPr>
        <p:spPr>
          <a:xfrm>
            <a:off x="8350100" y="5002500"/>
            <a:ext cx="1062656" cy="2414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6B85C-D6DD-4C68-9DEC-1CF974241EF9}"/>
              </a:ext>
            </a:extLst>
          </p:cNvPr>
          <p:cNvSpPr/>
          <p:nvPr/>
        </p:nvSpPr>
        <p:spPr>
          <a:xfrm>
            <a:off x="5671315" y="4898125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4B732-C335-4E02-BBEF-1C2EC37D92E7}"/>
              </a:ext>
            </a:extLst>
          </p:cNvPr>
          <p:cNvSpPr txBox="1"/>
          <p:nvPr/>
        </p:nvSpPr>
        <p:spPr>
          <a:xfrm>
            <a:off x="5683333" y="5184393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30</a:t>
            </a: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A58249-8ADE-47B2-AC92-911CA30467FD}"/>
              </a:ext>
            </a:extLst>
          </p:cNvPr>
          <p:cNvSpPr txBox="1"/>
          <p:nvPr/>
        </p:nvSpPr>
        <p:spPr>
          <a:xfrm>
            <a:off x="10533305" y="2851228"/>
            <a:ext cx="11496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</a:t>
            </a:r>
            <a:r>
              <a:rPr lang="ko-KR" altLang="en-US" sz="1050" dirty="0"/>
              <a:t>등 </a:t>
            </a:r>
            <a:r>
              <a:rPr lang="en-US" altLang="ko-KR" sz="1050" dirty="0"/>
              <a:t>xxx       (22)</a:t>
            </a:r>
          </a:p>
          <a:p>
            <a:r>
              <a:rPr lang="en-US" altLang="ko-KR" sz="1050" dirty="0"/>
              <a:t>2</a:t>
            </a:r>
            <a:r>
              <a:rPr lang="ko-KR" altLang="en-US" sz="1050" dirty="0"/>
              <a:t>등 </a:t>
            </a:r>
            <a:r>
              <a:rPr lang="en-US" altLang="ko-KR" sz="1050" dirty="0" err="1"/>
              <a:t>yyyy</a:t>
            </a:r>
            <a:r>
              <a:rPr lang="en-US" altLang="ko-KR" sz="1050" dirty="0"/>
              <a:t>     (18)</a:t>
            </a:r>
          </a:p>
          <a:p>
            <a:r>
              <a:rPr lang="en-US" altLang="ko-KR" sz="1050" dirty="0"/>
              <a:t>3</a:t>
            </a:r>
            <a:r>
              <a:rPr lang="ko-KR" altLang="en-US" sz="1050" dirty="0"/>
              <a:t>등 </a:t>
            </a:r>
            <a:r>
              <a:rPr lang="ko-KR" altLang="en-US" sz="1050" dirty="0" err="1"/>
              <a:t>ㅋㅋㅋ</a:t>
            </a:r>
            <a:r>
              <a:rPr lang="ko-KR" altLang="en-US" sz="1050" dirty="0"/>
              <a:t> </a:t>
            </a:r>
            <a:r>
              <a:rPr lang="en-US" altLang="ko-KR" sz="1050" dirty="0"/>
              <a:t>(17)</a:t>
            </a:r>
          </a:p>
          <a:p>
            <a:r>
              <a:rPr lang="en-US" altLang="ko-KR" sz="1050" dirty="0"/>
              <a:t>4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5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6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7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8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FA1136-EA90-4E0E-B1C5-93C1893AA8FD}"/>
              </a:ext>
            </a:extLst>
          </p:cNvPr>
          <p:cNvSpPr txBox="1"/>
          <p:nvPr/>
        </p:nvSpPr>
        <p:spPr>
          <a:xfrm>
            <a:off x="8067516" y="186845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분</a:t>
            </a:r>
            <a:r>
              <a:rPr lang="en-US" altLang="ko-KR" dirty="0"/>
              <a:t> : 22</a:t>
            </a:r>
            <a:r>
              <a:rPr lang="ko-KR" altLang="en-US" dirty="0"/>
              <a:t>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927327-7F67-49FF-86B6-B93EDF40C17D}"/>
              </a:ext>
            </a:extLst>
          </p:cNvPr>
          <p:cNvSpPr/>
          <p:nvPr/>
        </p:nvSpPr>
        <p:spPr>
          <a:xfrm>
            <a:off x="5671315" y="4898082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Picture 2" descr="종자특집]내병계 토마토 &lt; 종자 &lt; 산업 &lt; 기사본문 - 농수축산신문">
            <a:extLst>
              <a:ext uri="{FF2B5EF4-FFF2-40B4-BE49-F238E27FC236}">
                <a16:creationId xmlns:a16="http://schemas.microsoft.com/office/drawing/2014/main" id="{EA8813A0-50B0-40F7-9A11-8FD88ECC4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82" y="4911999"/>
            <a:ext cx="295662" cy="28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174515-8B1D-45D1-A2B1-B2B122E57BF8}"/>
              </a:ext>
            </a:extLst>
          </p:cNvPr>
          <p:cNvSpPr txBox="1"/>
          <p:nvPr/>
        </p:nvSpPr>
        <p:spPr>
          <a:xfrm>
            <a:off x="6070220" y="519211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B4BD3C-36FE-4BBC-B195-60457F749806}"/>
              </a:ext>
            </a:extLst>
          </p:cNvPr>
          <p:cNvSpPr/>
          <p:nvPr/>
        </p:nvSpPr>
        <p:spPr>
          <a:xfrm>
            <a:off x="6058202" y="4905799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8D9D93-9450-4BF7-B8DA-298507C1A8D4}"/>
              </a:ext>
            </a:extLst>
          </p:cNvPr>
          <p:cNvSpPr/>
          <p:nvPr/>
        </p:nvSpPr>
        <p:spPr>
          <a:xfrm>
            <a:off x="6460076" y="4898082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20E053-E8C5-4591-BD2C-D922C0988B70}"/>
              </a:ext>
            </a:extLst>
          </p:cNvPr>
          <p:cNvSpPr txBox="1"/>
          <p:nvPr/>
        </p:nvSpPr>
        <p:spPr>
          <a:xfrm>
            <a:off x="6905671" y="519211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AC52DD-4379-472B-97C2-D5FC4F645632}"/>
              </a:ext>
            </a:extLst>
          </p:cNvPr>
          <p:cNvSpPr/>
          <p:nvPr/>
        </p:nvSpPr>
        <p:spPr>
          <a:xfrm>
            <a:off x="6893653" y="4905799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16BE5-ACD3-4255-86DE-8C21CCC330DD}"/>
              </a:ext>
            </a:extLst>
          </p:cNvPr>
          <p:cNvSpPr txBox="1"/>
          <p:nvPr/>
        </p:nvSpPr>
        <p:spPr>
          <a:xfrm>
            <a:off x="7349647" y="5195625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592E22-8B68-4286-A4EE-B10C049B8295}"/>
              </a:ext>
            </a:extLst>
          </p:cNvPr>
          <p:cNvSpPr/>
          <p:nvPr/>
        </p:nvSpPr>
        <p:spPr>
          <a:xfrm>
            <a:off x="7337629" y="4909314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507E5C-3BF7-42F6-ACB7-97E076705E8E}"/>
              </a:ext>
            </a:extLst>
          </p:cNvPr>
          <p:cNvSpPr txBox="1"/>
          <p:nvPr/>
        </p:nvSpPr>
        <p:spPr>
          <a:xfrm>
            <a:off x="5531491" y="4707434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1</a:t>
            </a:r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5D8C12-B082-4725-8C8F-464C9DA84872}"/>
              </a:ext>
            </a:extLst>
          </p:cNvPr>
          <p:cNvSpPr txBox="1"/>
          <p:nvPr/>
        </p:nvSpPr>
        <p:spPr>
          <a:xfrm>
            <a:off x="5931279" y="4715151"/>
            <a:ext cx="301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 2</a:t>
            </a:r>
            <a:endParaRPr lang="ko-KR" alt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699F6C-9DF4-4BF7-B5EB-C64E1D0476B2}"/>
              </a:ext>
            </a:extLst>
          </p:cNvPr>
          <p:cNvSpPr txBox="1"/>
          <p:nvPr/>
        </p:nvSpPr>
        <p:spPr>
          <a:xfrm>
            <a:off x="6324794" y="4715600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3</a:t>
            </a:r>
            <a:endParaRPr lang="ko-KR" alt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3FDD66-F6F9-40E2-B4C5-5AD455F410F1}"/>
              </a:ext>
            </a:extLst>
          </p:cNvPr>
          <p:cNvSpPr txBox="1"/>
          <p:nvPr/>
        </p:nvSpPr>
        <p:spPr>
          <a:xfrm>
            <a:off x="6765021" y="4715151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4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E259E9-B206-4DB2-AB5C-94398F7DA5EF}"/>
              </a:ext>
            </a:extLst>
          </p:cNvPr>
          <p:cNvSpPr txBox="1"/>
          <p:nvPr/>
        </p:nvSpPr>
        <p:spPr>
          <a:xfrm>
            <a:off x="7200552" y="4722181"/>
            <a:ext cx="314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R</a:t>
            </a:r>
            <a:endParaRPr lang="ko-KR" altLang="en-US" sz="1100" dirty="0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DAFA24E7-6990-4D28-8D76-A46AF913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81" y="4920704"/>
            <a:ext cx="288863" cy="28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>
            <a:extLst>
              <a:ext uri="{FF2B5EF4-FFF2-40B4-BE49-F238E27FC236}">
                <a16:creationId xmlns:a16="http://schemas.microsoft.com/office/drawing/2014/main" id="{3D5989B1-8B1D-4221-9F65-A63883FC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63" y="4944079"/>
            <a:ext cx="279666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extLst>
              <a:ext uri="{FF2B5EF4-FFF2-40B4-BE49-F238E27FC236}">
                <a16:creationId xmlns:a16="http://schemas.microsoft.com/office/drawing/2014/main" id="{07F6D014-FC84-4E6B-B087-9A39A82F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53" y="4920704"/>
            <a:ext cx="309967" cy="30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6">
            <a:extLst>
              <a:ext uri="{FF2B5EF4-FFF2-40B4-BE49-F238E27FC236}">
                <a16:creationId xmlns:a16="http://schemas.microsoft.com/office/drawing/2014/main" id="{89771F05-5600-46AC-8FF0-72EBD2C5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94" y="4922385"/>
            <a:ext cx="318032" cy="31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463F23-2532-4202-9A7B-D8111AAC3463}"/>
              </a:ext>
            </a:extLst>
          </p:cNvPr>
          <p:cNvSpPr txBox="1"/>
          <p:nvPr/>
        </p:nvSpPr>
        <p:spPr>
          <a:xfrm>
            <a:off x="10208225" y="1810121"/>
            <a:ext cx="142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xxx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kill</a:t>
            </a:r>
            <a:r>
              <a:rPr lang="en-US" altLang="ko-KR" dirty="0"/>
              <a:t> </a:t>
            </a:r>
            <a:r>
              <a:rPr lang="en-US" altLang="ko-KR" dirty="0" err="1"/>
              <a:t>yyyy</a:t>
            </a:r>
            <a:endParaRPr lang="ko-KR" altLang="en-US" dirty="0"/>
          </a:p>
        </p:txBody>
      </p:sp>
      <p:sp>
        <p:nvSpPr>
          <p:cNvPr id="46" name="말풍선: 모서리가 둥근 사각형 45">
            <a:extLst>
              <a:ext uri="{FF2B5EF4-FFF2-40B4-BE49-F238E27FC236}">
                <a16:creationId xmlns:a16="http://schemas.microsoft.com/office/drawing/2014/main" id="{9C7C4857-D46A-4B6D-A1AD-2CE115A604D2}"/>
              </a:ext>
            </a:extLst>
          </p:cNvPr>
          <p:cNvSpPr/>
          <p:nvPr/>
        </p:nvSpPr>
        <p:spPr>
          <a:xfrm rot="10800000">
            <a:off x="10683092" y="4209926"/>
            <a:ext cx="1357464" cy="739093"/>
          </a:xfrm>
          <a:prstGeom prst="wedgeRoundRectCallout">
            <a:avLst>
              <a:gd name="adj1" fmla="val -7922"/>
              <a:gd name="adj2" fmla="val 14951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FF6E13-4308-478C-A3C4-149258A1BAD6}"/>
              </a:ext>
            </a:extLst>
          </p:cNvPr>
          <p:cNvSpPr txBox="1"/>
          <p:nvPr/>
        </p:nvSpPr>
        <p:spPr>
          <a:xfrm>
            <a:off x="10714434" y="4348761"/>
            <a:ext cx="143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데스에</a:t>
            </a:r>
            <a:r>
              <a:rPr lang="ko-KR" altLang="en-US" sz="1400" dirty="0"/>
              <a:t> 따라 포인트 산정</a:t>
            </a:r>
          </a:p>
        </p:txBody>
      </p:sp>
    </p:spTree>
    <p:extLst>
      <p:ext uri="{BB962C8B-B14F-4D97-AF65-F5344CB8AC3E}">
        <p14:creationId xmlns:p14="http://schemas.microsoft.com/office/powerpoint/2010/main" val="163315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4. </a:t>
            </a:r>
            <a:r>
              <a:rPr lang="ko-KR" altLang="en-US" sz="4800"/>
              <a:t>개발 환경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82316" y="2021305"/>
            <a:ext cx="1049153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Unreal Engine4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2019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Adobe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PhotoShop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2021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3DS Max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Substance Painter</a:t>
            </a:r>
          </a:p>
        </p:txBody>
      </p:sp>
    </p:spTree>
    <p:extLst>
      <p:ext uri="{BB962C8B-B14F-4D97-AF65-F5344CB8AC3E}">
        <p14:creationId xmlns:p14="http://schemas.microsoft.com/office/powerpoint/2010/main" val="252547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1037</Words>
  <Application>Microsoft Office PowerPoint</Application>
  <PresentationFormat>와이드스크린</PresentationFormat>
  <Paragraphs>213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HY견고딕</vt:lpstr>
      <vt:lpstr>HY중고딕</vt:lpstr>
      <vt:lpstr>나눔스퀘어 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 사진 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 주용</cp:lastModifiedBy>
  <cp:revision>67</cp:revision>
  <cp:lastPrinted>2021-12-12T13:40:20Z</cp:lastPrinted>
  <dcterms:created xsi:type="dcterms:W3CDTF">2020-04-20T01:06:09Z</dcterms:created>
  <dcterms:modified xsi:type="dcterms:W3CDTF">2021-12-23T17:32:25Z</dcterms:modified>
</cp:coreProperties>
</file>